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1"/>
  </p:notesMasterIdLst>
  <p:sldIdLst>
    <p:sldId id="278" r:id="rId5"/>
    <p:sldId id="279" r:id="rId6"/>
    <p:sldId id="280" r:id="rId7"/>
    <p:sldId id="294" r:id="rId8"/>
    <p:sldId id="282" r:id="rId9"/>
    <p:sldId id="295" r:id="rId10"/>
    <p:sldId id="296" r:id="rId11"/>
    <p:sldId id="299" r:id="rId12"/>
    <p:sldId id="300" r:id="rId13"/>
    <p:sldId id="297" r:id="rId14"/>
    <p:sldId id="285" r:id="rId15"/>
    <p:sldId id="301" r:id="rId16"/>
    <p:sldId id="302" r:id="rId17"/>
    <p:sldId id="292" r:id="rId18"/>
    <p:sldId id="298" r:id="rId19"/>
    <p:sldId id="293" r:id="rId2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8C"/>
    <a:srgbClr val="F5CDCE"/>
    <a:srgbClr val="D4D593"/>
    <a:srgbClr val="AAC4E9"/>
    <a:srgbClr val="202C8F"/>
    <a:srgbClr val="0E0138"/>
    <a:srgbClr val="8415CB"/>
    <a:srgbClr val="FFEFEF"/>
    <a:srgbClr val="E6F0FE"/>
    <a:srgbClr val="FD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92" autoAdjust="0"/>
    <p:restoredTop sz="94609" autoAdjust="0"/>
  </p:normalViewPr>
  <p:slideViewPr>
    <p:cSldViewPr snapToGrid="0" snapToObjects="1">
      <p:cViewPr>
        <p:scale>
          <a:sx n="70" d="100"/>
          <a:sy n="70" d="100"/>
        </p:scale>
        <p:origin x="1493" y="37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hyperlink" Target="https://didbaan.com/mag/what-is-artificial-superintelligence/" TargetMode="External"/><Relationship Id="rId4" Type="http://schemas.openxmlformats.org/officeDocument/2006/relationships/hyperlink" Target="https://didbaan.com/mag/what-is-artificial-general-intelligenc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khanesarmaye.com/" TargetMode="External"/><Relationship Id="rId5" Type="http://schemas.openxmlformats.org/officeDocument/2006/relationships/hyperlink" Target="https://iranhost.com/" TargetMode="External"/><Relationship Id="rId4" Type="http://schemas.openxmlformats.org/officeDocument/2006/relationships/hyperlink" Target="https://digiato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3AB59C-8A7E-4980-87A5-14070441F3D9}"/>
              </a:ext>
            </a:extLst>
          </p:cNvPr>
          <p:cNvSpPr txBox="1">
            <a:spLocks/>
          </p:cNvSpPr>
          <p:nvPr/>
        </p:nvSpPr>
        <p:spPr>
          <a:xfrm>
            <a:off x="2790371" y="1834563"/>
            <a:ext cx="6611257" cy="1682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4000" dirty="0">
                <a:latin typeface="Sabon Next LT" panose="02000500000000000000" pitchFamily="2" charset="0"/>
                <a:cs typeface="Sabon Next LT" panose="02000500000000000000" pitchFamily="2" charset="0"/>
              </a:rPr>
              <a:t>موضوع: </a:t>
            </a:r>
            <a:r>
              <a:rPr lang="en-US" sz="3200" dirty="0"/>
              <a:t>Matching AI Whit HI</a:t>
            </a:r>
            <a:endParaRPr lang="fa-IR" sz="4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rtl="1"/>
            <a:r>
              <a:rPr lang="fa-IR" sz="3200" dirty="0">
                <a:latin typeface="Sabon Next LT" panose="02000500000000000000" pitchFamily="2" charset="0"/>
                <a:cs typeface="Sabon Next LT" panose="02000500000000000000" pitchFamily="2" charset="0"/>
              </a:rPr>
              <a:t>استاد: زهرا سادات </a:t>
            </a:r>
            <a:r>
              <a:rPr lang="fa-IR" sz="3200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عصایی</a:t>
            </a:r>
            <a:r>
              <a:rPr lang="fa-IR" sz="3200" dirty="0"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fa-IR" sz="3200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معمم</a:t>
            </a:r>
            <a:endParaRPr lang="fa-IR" sz="32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r>
              <a:rPr lang="fa-IR" sz="2800" dirty="0">
                <a:latin typeface="Sabon Next LT" panose="02000500000000000000" pitchFamily="2" charset="0"/>
                <a:cs typeface="Sabon Next LT" panose="02000500000000000000" pitchFamily="2" charset="0"/>
              </a:rPr>
              <a:t>دانشجو: محمد امین کشمیری</a:t>
            </a:r>
            <a:endParaRPr lang="en-US" sz="28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DBE3DC-AA72-4B57-B489-3856A2BF3B86}"/>
              </a:ext>
            </a:extLst>
          </p:cNvPr>
          <p:cNvSpPr txBox="1">
            <a:spLocks/>
          </p:cNvSpPr>
          <p:nvPr/>
        </p:nvSpPr>
        <p:spPr>
          <a:xfrm>
            <a:off x="2895599" y="182467"/>
            <a:ext cx="6400800" cy="768096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5400" dirty="0" err="1">
                <a:latin typeface="Arial Black" panose="020B0604020202020204" pitchFamily="34" charset="0"/>
                <a:cs typeface="Arial Black" panose="020B0604020202020204" pitchFamily="34" charset="0"/>
              </a:rPr>
              <a:t>بسمه</a:t>
            </a:r>
            <a:r>
              <a:rPr lang="fa-IR" sz="5400" dirty="0">
                <a:latin typeface="Arial Black" panose="020B0604020202020204" pitchFamily="34" charset="0"/>
                <a:cs typeface="Arial Black" panose="020B0604020202020204" pitchFamily="34" charset="0"/>
              </a:rPr>
              <a:t> تعالی</a:t>
            </a:r>
            <a:endParaRPr lang="en-US" sz="54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A68B54-34A9-4F95-A85F-01ECDB544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115" y="68039"/>
            <a:ext cx="2177142" cy="1765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7D98-2986-44EF-9C44-AE0A8358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36" y="482600"/>
            <a:ext cx="8165592" cy="768096"/>
          </a:xfrm>
        </p:spPr>
        <p:txBody>
          <a:bodyPr/>
          <a:lstStyle/>
          <a:p>
            <a:pPr algn="r" rtl="1"/>
            <a:r>
              <a:rPr lang="ar-SA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a-I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 </a:t>
            </a:r>
            <a:r>
              <a:rPr lang="ar-SA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تفاوت اصلی هوش مصنوعی و هوش انسان یا طبیعی</a:t>
            </a:r>
            <a:r>
              <a:rPr lang="fa-I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598A4-F619-4FE8-82C6-8CACD6DF9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2541" y="1767301"/>
            <a:ext cx="8165592" cy="4895965"/>
          </a:xfrm>
        </p:spPr>
        <p:txBody>
          <a:bodyPr/>
          <a:lstStyle/>
          <a:p>
            <a:pPr marL="5143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تفاوت هوش مصنوعی و انسانی بسیار زیاد و عمیق است. این تفاوت‌ها باعث ایجاد مزیت‌هایی برای هرکدام می‌شود که هردو را غیرقابل جایگزینی می‌کند. ما در اینجا 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</a:t>
            </a:r>
            <a:r>
              <a:rPr lang="ar-SA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تفاوت اصلی این دو هوش را بررسی کرده‌ایم.</a:t>
            </a:r>
            <a:endParaRPr lang="fa-IR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a-IR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algn="r" rtl="1">
              <a:lnSpc>
                <a:spcPct val="107000"/>
              </a:lnSpc>
              <a:spcAft>
                <a:spcPts val="800"/>
              </a:spcAft>
            </a:pPr>
            <a:r>
              <a:rPr lang="fa-IR" sz="2400" dirty="0"/>
              <a:t>۱- ماهیت:</a:t>
            </a:r>
            <a:endParaRPr lang="fa-I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algn="r" rtl="1">
              <a:lnSpc>
                <a:spcPct val="107000"/>
              </a:lnSpc>
              <a:spcAft>
                <a:spcPts val="800"/>
              </a:spcAft>
            </a:pPr>
            <a:r>
              <a:rPr lang="en-US" sz="2000" b="0" dirty="0"/>
              <a:t>AI </a:t>
            </a:r>
            <a:r>
              <a:rPr lang="fa-IR" sz="2000" b="0" dirty="0"/>
              <a:t>به طور کلی برای تقلید </a:t>
            </a:r>
            <a:r>
              <a:rPr lang="fa-IR" sz="2000" b="0" dirty="0" err="1"/>
              <a:t>فعالیت‌های</a:t>
            </a:r>
            <a:r>
              <a:rPr lang="fa-IR" sz="2000" b="0" dirty="0"/>
              <a:t> مغز انسان به وجود آمده است و </a:t>
            </a:r>
            <a:r>
              <a:rPr lang="fa-IR" sz="2000" b="0" dirty="0" err="1"/>
              <a:t>می‌خواهد</a:t>
            </a:r>
            <a:r>
              <a:rPr lang="fa-IR" sz="2000" b="0" dirty="0"/>
              <a:t> وظایفی مانند انسان داشته باشد ولی هوش انسانی ترکیب انواع فرآیندهای شناختی است که </a:t>
            </a:r>
            <a:r>
              <a:rPr lang="fa-IR" sz="2000" b="0" dirty="0" err="1"/>
              <a:t>وظیفه‌ی</a:t>
            </a:r>
            <a:r>
              <a:rPr lang="fa-IR" sz="2000" b="0" dirty="0"/>
              <a:t> سازگاری با شرایط را دارد.</a:t>
            </a:r>
          </a:p>
          <a:p>
            <a:pPr marL="228600" algn="r" rtl="1">
              <a:lnSpc>
                <a:spcPct val="107000"/>
              </a:lnSpc>
              <a:spcAft>
                <a:spcPts val="800"/>
              </a:spcAft>
            </a:pPr>
            <a:endParaRPr lang="fa-IR" sz="2000" b="0" dirty="0"/>
          </a:p>
          <a:p>
            <a:pPr algn="r" rtl="1"/>
            <a:r>
              <a:rPr lang="fa-IR" sz="2400" dirty="0"/>
              <a:t>۲- حالت:</a:t>
            </a:r>
          </a:p>
          <a:p>
            <a:pPr algn="r" rtl="1"/>
            <a:r>
              <a:rPr lang="fa-IR" sz="2000" b="0" dirty="0"/>
              <a:t>هوش مصنوعی به صورت دیجیتال فعالیت </a:t>
            </a:r>
            <a:r>
              <a:rPr lang="fa-IR" sz="2000" b="0" dirty="0" err="1"/>
              <a:t>می‌کند</a:t>
            </a:r>
            <a:r>
              <a:rPr lang="fa-IR" sz="2000" b="0" dirty="0"/>
              <a:t> در حالی که هوش انسانی از یک الگوی پردازش سیگنال استفاده </a:t>
            </a:r>
            <a:r>
              <a:rPr lang="fa-IR" sz="2000" b="0" dirty="0" err="1"/>
              <a:t>می‌کند</a:t>
            </a:r>
            <a:r>
              <a:rPr lang="fa-IR" sz="2000" b="0" dirty="0"/>
              <a:t> که </a:t>
            </a:r>
            <a:r>
              <a:rPr lang="fa-IR" sz="2000" b="0" dirty="0" err="1"/>
              <a:t>ویژگی‌هایی</a:t>
            </a:r>
            <a:r>
              <a:rPr lang="fa-IR" sz="2000" b="0" dirty="0"/>
              <a:t> از هر دو </a:t>
            </a:r>
            <a:r>
              <a:rPr lang="fa-IR" sz="2000" b="0" dirty="0" err="1"/>
              <a:t>مولفه‌ی</a:t>
            </a:r>
            <a:r>
              <a:rPr lang="fa-IR" sz="2000" b="0" dirty="0"/>
              <a:t> دیجیتال و </a:t>
            </a:r>
            <a:r>
              <a:rPr lang="fa-IR" sz="2000" b="0" dirty="0" err="1"/>
              <a:t>آنالوگ</a:t>
            </a:r>
            <a:r>
              <a:rPr lang="fa-IR" sz="2000" b="0" dirty="0"/>
              <a:t> را دارد.</a:t>
            </a:r>
          </a:p>
          <a:p>
            <a:pPr marL="228600" algn="r" rtl="1">
              <a:lnSpc>
                <a:spcPct val="107000"/>
              </a:lnSpc>
              <a:spcAft>
                <a:spcPts val="800"/>
              </a:spcAft>
            </a:pPr>
            <a:endParaRPr lang="fa-IR" b="1" dirty="0"/>
          </a:p>
          <a:p>
            <a:pPr marL="22860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a-IR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3DF45-5C4B-4131-9938-016307C76158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55BD4-D3ED-4840-B4BB-A5F09268976D}"/>
              </a:ext>
            </a:extLst>
          </p:cNvPr>
          <p:cNvSpPr txBox="1"/>
          <p:nvPr/>
        </p:nvSpPr>
        <p:spPr>
          <a:xfrm>
            <a:off x="11129682" y="6396333"/>
            <a:ext cx="94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9/15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4591CD-E4FA-4B54-8E4A-780229570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694" y="3429000"/>
            <a:ext cx="3840813" cy="3429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D09E6D-6397-4219-9174-A2DACAD3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" y="0"/>
            <a:ext cx="3840813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03B5D0-6B05-492B-8BF7-1408A74D5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5321" y="3657601"/>
            <a:ext cx="1101308" cy="110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0343">
        <p:split orient="vert"/>
      </p:transition>
    </mc:Choice>
    <mc:Fallback>
      <p:transition spd="slow" advTm="70343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0B489BF4-EBD8-4E9C-A817-0290FEA58F5E}"/>
              </a:ext>
            </a:extLst>
          </p:cNvPr>
          <p:cNvSpPr/>
          <p:nvPr/>
        </p:nvSpPr>
        <p:spPr>
          <a:xfrm rot="10800000">
            <a:off x="6096000" y="3428999"/>
            <a:ext cx="6096000" cy="3429000"/>
          </a:xfrm>
          <a:prstGeom prst="rtTriangle">
            <a:avLst/>
          </a:prstGeom>
          <a:solidFill>
            <a:srgbClr val="AAC4E9"/>
          </a:solidFill>
          <a:ln>
            <a:solidFill>
              <a:srgbClr val="AAC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ED05D-F84E-453C-A32E-2FF842904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31012" y="3418181"/>
            <a:ext cx="6127011" cy="3450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2A0084-F911-4224-934C-3274674B99F3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F8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E2949-8EDB-40A1-BCF0-8B6785D6E889}"/>
              </a:ext>
            </a:extLst>
          </p:cNvPr>
          <p:cNvSpPr txBox="1"/>
          <p:nvPr/>
        </p:nvSpPr>
        <p:spPr>
          <a:xfrm>
            <a:off x="11129682" y="6396333"/>
            <a:ext cx="94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10/15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36CAB787-843E-4E25-8CF5-F608D57A91D3}"/>
              </a:ext>
            </a:extLst>
          </p:cNvPr>
          <p:cNvSpPr txBox="1">
            <a:spLocks/>
          </p:cNvSpPr>
          <p:nvPr/>
        </p:nvSpPr>
        <p:spPr>
          <a:xfrm>
            <a:off x="3686629" y="863696"/>
            <a:ext cx="8322418" cy="5130606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b="1" dirty="0"/>
              <a:t>۳- عملکرد:</a:t>
            </a:r>
          </a:p>
          <a:p>
            <a:pPr algn="r" rtl="1"/>
            <a:r>
              <a:rPr lang="fa-IR" sz="2400" dirty="0"/>
              <a:t>مغز انسان از حافظه، قدرت پردازش و توانایی شناختی خود برای فهم مسائل استفاده </a:t>
            </a:r>
            <a:r>
              <a:rPr lang="fa-IR" sz="2400" dirty="0" err="1"/>
              <a:t>می‌کند</a:t>
            </a:r>
            <a:r>
              <a:rPr lang="fa-IR" sz="2400" dirty="0"/>
              <a:t> ولی </a:t>
            </a:r>
            <a:r>
              <a:rPr lang="en-US" sz="2400" dirty="0"/>
              <a:t>AI </a:t>
            </a:r>
            <a:r>
              <a:rPr lang="fa-IR" sz="2400" dirty="0"/>
              <a:t>به </a:t>
            </a:r>
            <a:r>
              <a:rPr lang="fa-IR" sz="2400" dirty="0" err="1"/>
              <a:t>داده‌ها</a:t>
            </a:r>
            <a:r>
              <a:rPr lang="fa-IR" sz="2400" dirty="0"/>
              <a:t> و </a:t>
            </a:r>
            <a:r>
              <a:rPr lang="fa-IR" sz="2400" dirty="0" err="1"/>
              <a:t>دستورالعمل‌ها</a:t>
            </a:r>
            <a:r>
              <a:rPr lang="fa-IR" sz="2400" dirty="0"/>
              <a:t> متکی است.</a:t>
            </a:r>
          </a:p>
          <a:p>
            <a:pPr algn="r" rtl="1"/>
            <a:endParaRPr lang="fa-IR" sz="2400" dirty="0"/>
          </a:p>
          <a:p>
            <a:pPr algn="r" rtl="1"/>
            <a:r>
              <a:rPr lang="fa-IR" sz="2400" b="1" dirty="0"/>
              <a:t>۴- سرعت انجام کار:</a:t>
            </a:r>
          </a:p>
          <a:p>
            <a:pPr algn="r" rtl="1"/>
            <a:r>
              <a:rPr lang="en-US" sz="2400" dirty="0"/>
              <a:t>HI </a:t>
            </a:r>
            <a:r>
              <a:rPr lang="fa-IR" sz="2400" dirty="0" err="1"/>
              <a:t>نمی‌تواند</a:t>
            </a:r>
            <a:r>
              <a:rPr lang="fa-IR" sz="2400" dirty="0"/>
              <a:t> با سرعتی که </a:t>
            </a:r>
            <a:r>
              <a:rPr lang="en-US" sz="2400" dirty="0"/>
              <a:t>AI </a:t>
            </a:r>
            <a:r>
              <a:rPr lang="fa-IR" sz="2400" dirty="0" err="1"/>
              <a:t>داده‌ها</a:t>
            </a:r>
            <a:r>
              <a:rPr lang="fa-IR" sz="2400" dirty="0"/>
              <a:t> را دریافت و پردازش </a:t>
            </a:r>
            <a:r>
              <a:rPr lang="fa-IR" sz="2400" dirty="0" err="1"/>
              <a:t>می‌کند</a:t>
            </a:r>
            <a:r>
              <a:rPr lang="fa-IR" sz="2400" dirty="0"/>
              <a:t>، این کار را انجام دهد. سرعت انجام </a:t>
            </a:r>
            <a:r>
              <a:rPr lang="fa-IR" sz="2400" dirty="0" err="1"/>
              <a:t>فعالیت‌ها</a:t>
            </a:r>
            <a:r>
              <a:rPr lang="fa-IR" sz="2400" dirty="0"/>
              <a:t> </a:t>
            </a:r>
            <a:r>
              <a:rPr lang="fa-IR" sz="2400" dirty="0" err="1"/>
              <a:t>مسئله‌ای‌ست</a:t>
            </a:r>
            <a:r>
              <a:rPr lang="fa-IR" sz="2400" dirty="0"/>
              <a:t> که تفاوت زیادی در انجام کارها بین این دو نوع هوش استفاده </a:t>
            </a:r>
            <a:r>
              <a:rPr lang="fa-IR" sz="2400" dirty="0" err="1"/>
              <a:t>می‌کند</a:t>
            </a:r>
            <a:r>
              <a:rPr lang="fa-IR" sz="2400" dirty="0"/>
              <a:t>.</a:t>
            </a:r>
          </a:p>
          <a:p>
            <a:pPr algn="r" rtl="1"/>
            <a:endParaRPr lang="fa-IR" sz="2400" dirty="0"/>
          </a:p>
          <a:p>
            <a:pPr algn="r" rtl="1"/>
            <a:r>
              <a:rPr lang="fa-IR" sz="2400" b="1" dirty="0"/>
              <a:t>۵- توانایی یادگیری:</a:t>
            </a:r>
          </a:p>
          <a:p>
            <a:pPr algn="r" rtl="1"/>
            <a:r>
              <a:rPr lang="fa-IR" sz="2000" dirty="0"/>
              <a:t>مغز انسان با استفاده از تجربیات مختلف و استفاده از استدلال انتزاعی یادگیری خود را انجام </a:t>
            </a:r>
            <a:r>
              <a:rPr lang="fa-IR" sz="2000" dirty="0" err="1"/>
              <a:t>می‌دهد</a:t>
            </a:r>
            <a:r>
              <a:rPr lang="fa-IR" sz="2000" dirty="0"/>
              <a:t>. این در حالی است که دانش در </a:t>
            </a:r>
            <a:r>
              <a:rPr lang="fa-IR" sz="2000" dirty="0" err="1"/>
              <a:t>ماشین‌ها</a:t>
            </a:r>
            <a:r>
              <a:rPr lang="fa-IR" sz="2000" dirty="0"/>
              <a:t> با استفاده از اطلاعات و </a:t>
            </a:r>
            <a:r>
              <a:rPr lang="fa-IR" sz="2000" dirty="0" err="1"/>
              <a:t>آموزش‌های</a:t>
            </a:r>
            <a:r>
              <a:rPr lang="fa-IR" sz="2000" dirty="0"/>
              <a:t> مکرر به دست </a:t>
            </a:r>
            <a:r>
              <a:rPr lang="fa-IR" sz="2000" dirty="0" err="1"/>
              <a:t>می‌آید</a:t>
            </a:r>
            <a:r>
              <a:rPr lang="fa-IR" sz="2000" dirty="0"/>
              <a:t>. </a:t>
            </a:r>
            <a:r>
              <a:rPr lang="fa-IR" sz="2000" dirty="0" err="1"/>
              <a:t>هم‌چنین</a:t>
            </a:r>
            <a:r>
              <a:rPr lang="fa-IR" sz="2000" dirty="0"/>
              <a:t> سرعت یادگیری در </a:t>
            </a:r>
            <a:r>
              <a:rPr lang="fa-IR" sz="2000" dirty="0" err="1"/>
              <a:t>ماشین‌ها</a:t>
            </a:r>
            <a:r>
              <a:rPr lang="fa-IR" sz="2000" dirty="0"/>
              <a:t> بسیار بالاتر از انسان است.</a:t>
            </a:r>
            <a:endParaRPr lang="fa-IR" sz="3200" dirty="0"/>
          </a:p>
          <a:p>
            <a:pPr marL="0" indent="0" algn="r" rtl="1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CADA2-B9B5-4CA7-86ED-5125D3784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18181"/>
            <a:ext cx="3817257" cy="3450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E491F-4B50-4D63-9711-430F44C9A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0818"/>
            <a:ext cx="3816427" cy="3418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EC1B24-F775-4CA2-A6A9-EC62D1E32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68525" y="2763773"/>
            <a:ext cx="1518104" cy="15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3771">
        <p:split orient="vert"/>
      </p:transition>
    </mc:Choice>
    <mc:Fallback>
      <p:transition spd="slow" advTm="6377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F47C7-BA3D-403F-9F3E-EA462C328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95726" y="664633"/>
            <a:ext cx="7983644" cy="5679017"/>
          </a:xfrm>
        </p:spPr>
        <p:txBody>
          <a:bodyPr/>
          <a:lstStyle/>
          <a:p>
            <a:pPr algn="r" rtl="1"/>
            <a:r>
              <a:rPr lang="fa-IR" sz="2000" b="1" dirty="0"/>
              <a:t>۶- </a:t>
            </a:r>
            <a:r>
              <a:rPr lang="fa-IR" sz="2000" b="1" dirty="0" err="1"/>
              <a:t>تصمیم‌گیری</a:t>
            </a:r>
            <a:r>
              <a:rPr lang="fa-IR" sz="2000" b="1" dirty="0"/>
              <a:t>:</a:t>
            </a:r>
          </a:p>
          <a:p>
            <a:pPr algn="r" rtl="1"/>
            <a:r>
              <a:rPr lang="fa-IR" sz="2000" dirty="0" err="1"/>
              <a:t>تصمیم‌گیری</a:t>
            </a:r>
            <a:r>
              <a:rPr lang="fa-IR" sz="2000" dirty="0"/>
              <a:t> در ذهن انسان با توجه به </a:t>
            </a:r>
            <a:r>
              <a:rPr lang="fa-IR" sz="2000" dirty="0" err="1"/>
              <a:t>مولفه‌های</a:t>
            </a:r>
            <a:r>
              <a:rPr lang="fa-IR" sz="2000" dirty="0"/>
              <a:t> ذهنی گرفته </a:t>
            </a:r>
            <a:r>
              <a:rPr lang="fa-IR" sz="2000" dirty="0" err="1"/>
              <a:t>می‌شود</a:t>
            </a:r>
            <a:r>
              <a:rPr lang="fa-IR" sz="2000" dirty="0"/>
              <a:t> و تنها بر اساس </a:t>
            </a:r>
            <a:r>
              <a:rPr lang="fa-IR" sz="2000" dirty="0" err="1"/>
              <a:t>داده‌ها</a:t>
            </a:r>
            <a:r>
              <a:rPr lang="fa-IR" sz="2000" dirty="0"/>
              <a:t> و اعداد و ارقام نیستند اما </a:t>
            </a:r>
            <a:r>
              <a:rPr lang="en-US" sz="2000" dirty="0"/>
              <a:t>AI </a:t>
            </a:r>
            <a:r>
              <a:rPr lang="fa-IR" sz="2000" dirty="0"/>
              <a:t>کاملاً عینی با مسائل مختلف رفتار </a:t>
            </a:r>
            <a:r>
              <a:rPr lang="fa-IR" sz="2000" dirty="0" err="1"/>
              <a:t>می‌کند</a:t>
            </a:r>
            <a:r>
              <a:rPr lang="fa-IR" sz="2000" dirty="0"/>
              <a:t>. </a:t>
            </a:r>
            <a:r>
              <a:rPr lang="en-US" sz="2000" dirty="0"/>
              <a:t>AI </a:t>
            </a:r>
            <a:r>
              <a:rPr lang="fa-IR" sz="2000" dirty="0"/>
              <a:t>از </a:t>
            </a:r>
            <a:r>
              <a:rPr lang="fa-IR" sz="2000" dirty="0" err="1"/>
              <a:t>داده‌هایی</a:t>
            </a:r>
            <a:r>
              <a:rPr lang="fa-IR" sz="2000" dirty="0"/>
              <a:t> که در اختیار دارد استفاده </a:t>
            </a:r>
            <a:r>
              <a:rPr lang="fa-IR" sz="2000" dirty="0" err="1"/>
              <a:t>می‌کند</a:t>
            </a:r>
            <a:r>
              <a:rPr lang="fa-IR" sz="2000" dirty="0"/>
              <a:t> تا تجزیه و </a:t>
            </a:r>
            <a:r>
              <a:rPr lang="fa-IR" sz="2000" dirty="0" err="1"/>
              <a:t>تحلیل‌های</a:t>
            </a:r>
            <a:r>
              <a:rPr lang="fa-IR" sz="2000" dirty="0"/>
              <a:t> لازم را انجام دهد.</a:t>
            </a:r>
          </a:p>
          <a:p>
            <a:pPr algn="r" rtl="1"/>
            <a:endParaRPr lang="fa-IR" sz="2000" dirty="0"/>
          </a:p>
          <a:p>
            <a:pPr algn="r" rtl="1"/>
            <a:endParaRPr lang="fa-IR" sz="2000" dirty="0"/>
          </a:p>
          <a:p>
            <a:pPr algn="r" rtl="1"/>
            <a:r>
              <a:rPr lang="fa-IR" sz="2000" b="1" dirty="0"/>
              <a:t>۷- دقت انجام کار:</a:t>
            </a:r>
          </a:p>
          <a:p>
            <a:pPr algn="r" rtl="1"/>
            <a:r>
              <a:rPr lang="en-US" sz="2000" dirty="0"/>
              <a:t>AI </a:t>
            </a:r>
            <a:r>
              <a:rPr lang="fa-IR" sz="2000" dirty="0"/>
              <a:t>با توجه به اینکه کارهای بسیار مشخص و با قوانین دقیق را انجام </a:t>
            </a:r>
            <a:r>
              <a:rPr lang="fa-IR" sz="2000" dirty="0" err="1"/>
              <a:t>می‌دهد</a:t>
            </a:r>
            <a:r>
              <a:rPr lang="fa-IR" sz="2000" dirty="0"/>
              <a:t> معمولاً خطای بسیار پایینی دارد. این در حالی است که </a:t>
            </a:r>
            <a:r>
              <a:rPr lang="en-US" sz="2000" dirty="0"/>
              <a:t>HI </a:t>
            </a:r>
            <a:r>
              <a:rPr lang="fa-IR" sz="2000" dirty="0"/>
              <a:t>در مواقعی دارای خطای انسانی است و با توجه به وضعیت فرد و استنباط او </a:t>
            </a:r>
            <a:r>
              <a:rPr lang="fa-IR" sz="2000" dirty="0" err="1"/>
              <a:t>می‌تواند</a:t>
            </a:r>
            <a:r>
              <a:rPr lang="fa-IR" sz="2000" dirty="0"/>
              <a:t> خطای آن افزایش پیدا کند.</a:t>
            </a:r>
          </a:p>
          <a:p>
            <a:pPr algn="r" rtl="1"/>
            <a:endParaRPr lang="fa-IR" sz="2000" dirty="0"/>
          </a:p>
          <a:p>
            <a:pPr algn="r" rtl="1"/>
            <a:endParaRPr lang="fa-IR" sz="2000" dirty="0"/>
          </a:p>
          <a:p>
            <a:pPr algn="r" rtl="1"/>
            <a:r>
              <a:rPr lang="fa-IR" sz="2000" b="1" dirty="0"/>
              <a:t>۸- قابلیت اصلاح:</a:t>
            </a:r>
          </a:p>
          <a:p>
            <a:pPr algn="r" rtl="1"/>
            <a:r>
              <a:rPr lang="fa-IR" sz="2000" dirty="0"/>
              <a:t>معمولاً </a:t>
            </a:r>
            <a:r>
              <a:rPr lang="en-US" sz="2000" dirty="0"/>
              <a:t>AI </a:t>
            </a:r>
            <a:r>
              <a:rPr lang="fa-IR" sz="2000" dirty="0"/>
              <a:t>زمان بیشتری از انسان برای تطبیق با تغییرات احتیاج دارد. مغز انسان با توجه به اینکه برای سازگاری با محیط جدید طراحی شده است، معمولاً زمان بسیار کمتری برای این </a:t>
            </a:r>
            <a:r>
              <a:rPr lang="fa-IR" sz="2000" dirty="0" err="1"/>
              <a:t>تطبیق‌ها</a:t>
            </a:r>
            <a:r>
              <a:rPr lang="fa-IR" sz="2000" dirty="0"/>
              <a:t> احتیاج دارد.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763165-A2E0-4CD1-BED1-9560C2BE24AB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77792-2E8B-4B9B-85AD-7681F0DBD469}"/>
              </a:ext>
            </a:extLst>
          </p:cNvPr>
          <p:cNvSpPr txBox="1"/>
          <p:nvPr/>
        </p:nvSpPr>
        <p:spPr>
          <a:xfrm>
            <a:off x="11163300" y="6396335"/>
            <a:ext cx="102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11/15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0B1723-A507-4787-85B5-FC2E8A93A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4953" y="3285899"/>
            <a:ext cx="1300389" cy="13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08150"/>
      </p:ext>
    </p:extLst>
  </p:cSld>
  <p:clrMapOvr>
    <a:masterClrMapping/>
  </p:clrMapOvr>
  <p:transition spd="slow" advTm="82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1C03F-6721-4395-AA06-D718AC2C9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1025" y="923925"/>
            <a:ext cx="7515225" cy="5637975"/>
          </a:xfrm>
        </p:spPr>
        <p:txBody>
          <a:bodyPr/>
          <a:lstStyle/>
          <a:p>
            <a:pPr algn="r" rtl="1"/>
            <a:endParaRPr lang="fa-IR" dirty="0"/>
          </a:p>
          <a:p>
            <a:pPr algn="r" rtl="1"/>
            <a:r>
              <a:rPr lang="en-US" sz="2000" b="1" dirty="0"/>
              <a:t>9</a:t>
            </a:r>
            <a:r>
              <a:rPr lang="fa-IR" sz="2000" b="1" dirty="0"/>
              <a:t>- احساسات و همدلی:</a:t>
            </a:r>
            <a:endParaRPr lang="fa-IR" sz="2000" dirty="0"/>
          </a:p>
          <a:p>
            <a:pPr algn="r" rtl="1"/>
            <a:r>
              <a:rPr lang="fa-IR" sz="2000" dirty="0"/>
              <a:t>یکی از </a:t>
            </a:r>
            <a:r>
              <a:rPr lang="fa-IR" sz="2000" dirty="0" err="1"/>
              <a:t>ویژگی‌های</a:t>
            </a:r>
            <a:r>
              <a:rPr lang="fa-IR" sz="2000" dirty="0"/>
              <a:t> بارز هوش مصنوعی و تفاوت با هوش انسانی، نداشتن احساسات و همدلی است. معمولاً احساسات در </a:t>
            </a:r>
            <a:r>
              <a:rPr lang="fa-IR" sz="2000" dirty="0" err="1"/>
              <a:t>تصمیم‌گیری‌های</a:t>
            </a:r>
            <a:r>
              <a:rPr lang="fa-IR" sz="2000" dirty="0"/>
              <a:t> انسانی بسیار تاثیرگذار و موثر است و این در حالی است که </a:t>
            </a:r>
            <a:r>
              <a:rPr lang="en-US" sz="2000" dirty="0"/>
              <a:t>AI </a:t>
            </a:r>
            <a:r>
              <a:rPr lang="fa-IR" sz="2000" dirty="0"/>
              <a:t>اصلاً چیزی به عنوان احساسات را درک </a:t>
            </a:r>
            <a:r>
              <a:rPr lang="fa-IR" sz="2000" dirty="0" err="1"/>
              <a:t>نمی‌کند</a:t>
            </a:r>
            <a:r>
              <a:rPr lang="fa-IR" sz="2000" dirty="0"/>
              <a:t>.</a:t>
            </a:r>
          </a:p>
          <a:p>
            <a:pPr algn="r" rtl="1"/>
            <a:endParaRPr lang="fa-IR" sz="2000" dirty="0"/>
          </a:p>
          <a:p>
            <a:pPr algn="r" rtl="1"/>
            <a:endParaRPr lang="fa-IR" sz="2000" dirty="0"/>
          </a:p>
          <a:p>
            <a:pPr algn="r" rtl="1"/>
            <a:endParaRPr lang="fa-IR" sz="2000" dirty="0"/>
          </a:p>
          <a:p>
            <a:pPr algn="r" rtl="1"/>
            <a:r>
              <a:rPr lang="en-US" sz="2000" b="1" dirty="0"/>
              <a:t>10</a:t>
            </a:r>
            <a:r>
              <a:rPr lang="fa-IR" sz="2000" b="1" dirty="0"/>
              <a:t>- محدودیت فیزیکی:</a:t>
            </a:r>
          </a:p>
          <a:p>
            <a:pPr algn="r" rtl="1"/>
            <a:r>
              <a:rPr lang="en-US" sz="2000" dirty="0"/>
              <a:t>AI </a:t>
            </a:r>
            <a:r>
              <a:rPr lang="fa-IR" sz="2000" dirty="0"/>
              <a:t>هیچ محدودیتی از نظر فیزیکی و زمانی ندارد و </a:t>
            </a:r>
            <a:r>
              <a:rPr lang="fa-IR" sz="2000" dirty="0" err="1"/>
              <a:t>می‌تواند</a:t>
            </a:r>
            <a:r>
              <a:rPr lang="fa-IR" sz="2000" dirty="0"/>
              <a:t> با تمام توان به صورت </a:t>
            </a:r>
            <a:r>
              <a:rPr lang="fa-IR" sz="2000" dirty="0" err="1"/>
              <a:t>شبانه‌روزی</a:t>
            </a:r>
            <a:r>
              <a:rPr lang="fa-IR" sz="2000" dirty="0"/>
              <a:t> بدون افزایش میزان خطا کار کند. این در حالی است که </a:t>
            </a:r>
            <a:r>
              <a:rPr lang="fa-IR" sz="2000" dirty="0" err="1"/>
              <a:t>توانایی‌های</a:t>
            </a:r>
            <a:r>
              <a:rPr lang="fa-IR" sz="2000" dirty="0"/>
              <a:t> مغز انسان به میزان خستگی و استراحت آن بستگی دارد و به هیچ عنوان </a:t>
            </a:r>
            <a:r>
              <a:rPr lang="fa-IR" sz="2000" dirty="0" err="1"/>
              <a:t>نمی‌تواند</a:t>
            </a:r>
            <a:r>
              <a:rPr lang="fa-IR" sz="2000" dirty="0"/>
              <a:t> به طور پشت سرهم و به مدت زیاد فعالیت داشته باشد.</a:t>
            </a:r>
          </a:p>
          <a:p>
            <a:pPr algn="r" rt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04027-2695-46CC-9BFC-D2E9779293AB}"/>
              </a:ext>
            </a:extLst>
          </p:cNvPr>
          <p:cNvSpPr txBox="1"/>
          <p:nvPr/>
        </p:nvSpPr>
        <p:spPr>
          <a:xfrm>
            <a:off x="11230655" y="6331067"/>
            <a:ext cx="1351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12/15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E1AD0D-7E1F-4463-BF85-5A6E74E14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977" y="3742912"/>
            <a:ext cx="1496332" cy="14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9280"/>
      </p:ext>
    </p:extLst>
  </p:cSld>
  <p:clrMapOvr>
    <a:masterClrMapping/>
  </p:clrMapOvr>
  <p:transition spd="slow" advTm="5757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463" y="772682"/>
            <a:ext cx="4626685" cy="768096"/>
          </a:xfrm>
        </p:spPr>
        <p:txBody>
          <a:bodyPr/>
          <a:lstStyle/>
          <a:p>
            <a:pPr algn="r" rtl="1"/>
            <a:r>
              <a:rPr lang="ar-S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جمع‌بندی: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144" y="2078736"/>
            <a:ext cx="6043004" cy="2700528"/>
          </a:xfrm>
        </p:spPr>
        <p:txBody>
          <a:bodyPr/>
          <a:lstStyle/>
          <a:p>
            <a:pPr marL="22860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2000" dirty="0"/>
              <a:t>تفاوت هوش مصنوعی و انسان بسیار زیاد است اما این دو </a:t>
            </a:r>
            <a:r>
              <a:rPr lang="fa-IR" sz="2000" dirty="0" err="1"/>
              <a:t>می‌توانند</a:t>
            </a:r>
            <a:r>
              <a:rPr lang="fa-IR" sz="2000" dirty="0"/>
              <a:t> به صورت کاملاً هماهنگ و در کنار یکی دیگر فعالیت کنند.</a:t>
            </a:r>
          </a:p>
          <a:p>
            <a:pPr marL="22860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2000" dirty="0"/>
              <a:t> </a:t>
            </a:r>
            <a:r>
              <a:rPr lang="fa-IR" sz="2000" dirty="0" err="1"/>
              <a:t>پروژه‌هایی</a:t>
            </a:r>
            <a:r>
              <a:rPr lang="fa-IR" sz="2000" dirty="0"/>
              <a:t> مانند </a:t>
            </a:r>
            <a:r>
              <a:rPr lang="fa-IR" sz="2000" dirty="0">
                <a:hlinkClick r:id="rId4"/>
              </a:rPr>
              <a:t>هوش مصنوعی عمومی</a:t>
            </a:r>
            <a:r>
              <a:rPr lang="fa-IR" sz="2000" dirty="0"/>
              <a:t> و </a:t>
            </a:r>
            <a:r>
              <a:rPr lang="fa-IR" sz="2000" dirty="0">
                <a:hlinkClick r:id="rId5"/>
              </a:rPr>
              <a:t>سوپر هوش مصنوعی</a:t>
            </a:r>
            <a:r>
              <a:rPr lang="fa-IR" sz="2000" dirty="0"/>
              <a:t> به دنبال این هستند که تمامی مشکلات </a:t>
            </a:r>
            <a:r>
              <a:rPr lang="en-US" sz="2000" dirty="0"/>
              <a:t>AI </a:t>
            </a:r>
            <a:r>
              <a:rPr lang="fa-IR" sz="2000" dirty="0"/>
              <a:t>را برطرف کرده و آن را به هوشی برتر از هوش انسان تبدیل کنند اما هنوز این موارد به صورت آزمایشگاهی هستند و به زودی امکان چنین </a:t>
            </a:r>
            <a:r>
              <a:rPr lang="fa-IR" sz="2000" dirty="0" err="1"/>
              <a:t>مواردی</a:t>
            </a:r>
            <a:r>
              <a:rPr lang="fa-IR" sz="2000" dirty="0"/>
              <a:t> وجود ندارد.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FAF85-871F-481B-BB41-BBC520B923F2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75564-BCFD-41BD-AF84-FCB4D0F89567}"/>
              </a:ext>
            </a:extLst>
          </p:cNvPr>
          <p:cNvSpPr txBox="1"/>
          <p:nvPr/>
        </p:nvSpPr>
        <p:spPr>
          <a:xfrm>
            <a:off x="11129682" y="6396333"/>
            <a:ext cx="94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13/15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AE4B86-9F65-4B24-9A7F-D4579204B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9321" y="3239747"/>
            <a:ext cx="1554164" cy="155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157">
        <p:split orient="vert"/>
      </p:transition>
    </mc:Choice>
    <mc:Fallback>
      <p:transition spd="slow" advTm="40157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4496-894C-47B6-B658-4C366217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252" y="735823"/>
            <a:ext cx="1362635" cy="768096"/>
          </a:xfrm>
        </p:spPr>
        <p:txBody>
          <a:bodyPr/>
          <a:lstStyle/>
          <a:p>
            <a:pPr algn="r" rtl="1"/>
            <a:r>
              <a:rPr lang="fa-I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منابع: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42AA4-075C-4DB1-9083-3C5DFC24F323}"/>
              </a:ext>
            </a:extLst>
          </p:cNvPr>
          <p:cNvSpPr/>
          <p:nvPr/>
        </p:nvSpPr>
        <p:spPr>
          <a:xfrm>
            <a:off x="1696481" y="2371524"/>
            <a:ext cx="6264178" cy="21377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C784-6B56-436C-93CD-27482060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481" y="2786743"/>
            <a:ext cx="5879592" cy="1545772"/>
          </a:xfrm>
        </p:spPr>
        <p:txBody>
          <a:bodyPr/>
          <a:lstStyle/>
          <a:p>
            <a:pPr marL="285750" marR="0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https://digiato.com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https://iranhost.com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https://khanesarmaye.com</a:t>
            </a:r>
            <a:r>
              <a:rPr lang="fa-I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970F81-2740-40DC-98E4-0D8975C87BDB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44B82-A571-46C0-9E45-6164D50BD198}"/>
              </a:ext>
            </a:extLst>
          </p:cNvPr>
          <p:cNvSpPr txBox="1"/>
          <p:nvPr/>
        </p:nvSpPr>
        <p:spPr>
          <a:xfrm>
            <a:off x="11129682" y="6396333"/>
            <a:ext cx="94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14/15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540A04-DB36-45EB-B65E-3C7709F2BD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21296" y="3429000"/>
            <a:ext cx="1210809" cy="12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46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7541">
        <p:split orient="vert"/>
      </p:transition>
    </mc:Choice>
    <mc:Fallback>
      <p:transition spd="slow" advTm="1754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8724" y="3429000"/>
            <a:ext cx="4169664" cy="2176272"/>
          </a:xfrm>
        </p:spPr>
        <p:txBody>
          <a:bodyPr/>
          <a:lstStyle/>
          <a:p>
            <a:pPr algn="ctr"/>
            <a:r>
              <a:rPr lang="en-US" sz="4800" dirty="0"/>
              <a:t>The 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34897A-3156-42D7-A171-C1AC852D2CB8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023B0-8AB3-48DB-9FD2-7108DF2F11DA}"/>
              </a:ext>
            </a:extLst>
          </p:cNvPr>
          <p:cNvSpPr txBox="1"/>
          <p:nvPr/>
        </p:nvSpPr>
        <p:spPr>
          <a:xfrm>
            <a:off x="11129682" y="6396333"/>
            <a:ext cx="94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15/15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4709017-0AAC-4091-8B8B-2D4C756FAF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38268" y="2718736"/>
            <a:ext cx="1583418" cy="158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4406">
        <p:split orient="vert"/>
      </p:transition>
    </mc:Choice>
    <mc:Fallback>
      <p:transition spd="slow" advTm="14406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32" y="804570"/>
            <a:ext cx="5693664" cy="768096"/>
          </a:xfrm>
        </p:spPr>
        <p:txBody>
          <a:bodyPr/>
          <a:lstStyle/>
          <a:p>
            <a:pPr algn="r" rtl="1"/>
            <a:r>
              <a:rPr lang="fa-IR" sz="4400" b="1" dirty="0" err="1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سرفصل</a:t>
            </a:r>
            <a:r>
              <a:rPr lang="fa-IR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 ها :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5" y="2042740"/>
            <a:ext cx="6107151" cy="4734578"/>
          </a:xfrm>
        </p:spPr>
        <p:txBody>
          <a:bodyPr/>
          <a:lstStyle/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هوش مصنوعی </a:t>
            </a:r>
            <a:r>
              <a:rPr lang="fa-I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Artificial Intelligence </a:t>
            </a:r>
            <a:r>
              <a:rPr lang="ar-SA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چیست؟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مزایای هوش مصنوعی</a:t>
            </a:r>
            <a:endParaRPr lang="fa-I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معایب هوش مصنوعی</a:t>
            </a:r>
            <a:r>
              <a:rPr lang="fa-I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هوش انسانی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Human Intelligence </a:t>
            </a:r>
            <a:r>
              <a:rPr lang="ar-SA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چیست؟</a:t>
            </a:r>
            <a:endParaRPr lang="fa-I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مزایای هوش انسانی</a:t>
            </a:r>
          </a:p>
          <a:p>
            <a:pPr marL="285750" indent="-28575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000" b="1" dirty="0"/>
              <a:t>معایب هوش انسانی</a:t>
            </a:r>
          </a:p>
          <a:p>
            <a:pPr marL="285750" indent="-28575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000" b="1" dirty="0" err="1"/>
              <a:t>شباهت‌های</a:t>
            </a:r>
            <a:r>
              <a:rPr lang="fa-IR" sz="2000" b="1" dirty="0"/>
              <a:t> </a:t>
            </a:r>
            <a:r>
              <a:rPr lang="en-US" sz="2000" b="1" dirty="0"/>
              <a:t>AI </a:t>
            </a:r>
            <a:r>
              <a:rPr lang="fa-IR" sz="2000" b="1" dirty="0"/>
              <a:t>و </a:t>
            </a:r>
            <a:r>
              <a:rPr lang="en-US" sz="2000" b="1" dirty="0"/>
              <a:t>HI</a:t>
            </a:r>
          </a:p>
          <a:p>
            <a:pPr marL="285750" indent="-28575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000" b="1" dirty="0"/>
              <a:t>10 تفاوت اصلی هوش مصنوعی و هوش انسان یا طبیعی</a:t>
            </a:r>
          </a:p>
          <a:p>
            <a:pPr marL="285750" indent="-28575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000" b="1" dirty="0"/>
              <a:t>نتیجه گیری</a:t>
            </a:r>
          </a:p>
          <a:p>
            <a:pPr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a-I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90F902-4180-4435-87A8-87CC53D424F5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A9D0D-EBCF-4BE9-9965-E65E04695C97}"/>
              </a:ext>
            </a:extLst>
          </p:cNvPr>
          <p:cNvSpPr txBox="1"/>
          <p:nvPr/>
        </p:nvSpPr>
        <p:spPr>
          <a:xfrm>
            <a:off x="11129682" y="6396333"/>
            <a:ext cx="94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1/15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520DD4-690D-4F6A-896B-F48EA40F99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5153" y="2713491"/>
            <a:ext cx="1431018" cy="14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980">
        <p:split orient="vert"/>
      </p:transition>
    </mc:Choice>
    <mc:Fallback>
      <p:transition spd="slow" advTm="398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457199"/>
            <a:ext cx="7467600" cy="1456267"/>
          </a:xfrm>
        </p:spPr>
        <p:txBody>
          <a:bodyPr/>
          <a:lstStyle/>
          <a:p>
            <a:pPr algn="r" rtl="1"/>
            <a:r>
              <a:rPr lang="fa-IR" sz="2400" b="1" dirty="0"/>
              <a:t>هوش مصنوعی </a:t>
            </a:r>
            <a:r>
              <a:rPr lang="en-US" sz="2400" b="1" dirty="0"/>
              <a:t>Artificial Intelligence</a:t>
            </a:r>
            <a:r>
              <a:rPr lang="fa-IR" sz="2400" b="1" dirty="0"/>
              <a:t> چیست؟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776" y="2023753"/>
            <a:ext cx="7558144" cy="4860006"/>
          </a:xfrm>
        </p:spPr>
        <p:txBody>
          <a:bodyPr/>
          <a:lstStyle/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400" dirty="0"/>
              <a:t>هوش </a:t>
            </a:r>
            <a:r>
              <a:rPr lang="fa-IR" sz="2400" dirty="0" err="1"/>
              <a:t>منصوعی</a:t>
            </a:r>
            <a:r>
              <a:rPr lang="fa-IR" sz="2400" dirty="0"/>
              <a:t> یک فناوری پیشرفته است که معمولاً توسط </a:t>
            </a:r>
            <a:r>
              <a:rPr lang="fa-IR" sz="2400" dirty="0" err="1"/>
              <a:t>مجموعه‌ای</a:t>
            </a:r>
            <a:r>
              <a:rPr lang="fa-IR" sz="2400" dirty="0"/>
              <a:t> از </a:t>
            </a:r>
            <a:r>
              <a:rPr lang="fa-IR" sz="2400" dirty="0" err="1"/>
              <a:t>الگوریتم‌ها</a:t>
            </a:r>
            <a:r>
              <a:rPr lang="fa-IR" sz="2400" dirty="0"/>
              <a:t>، </a:t>
            </a:r>
            <a:r>
              <a:rPr lang="fa-IR" sz="2400" dirty="0" err="1"/>
              <a:t>رایانه‌ها</a:t>
            </a:r>
            <a:r>
              <a:rPr lang="fa-IR" sz="2400" dirty="0"/>
              <a:t> و </a:t>
            </a:r>
            <a:r>
              <a:rPr lang="fa-IR" sz="2400" dirty="0" err="1"/>
              <a:t>ربات‌ها</a:t>
            </a:r>
            <a:r>
              <a:rPr lang="fa-IR" sz="2400" dirty="0"/>
              <a:t> اجرا </a:t>
            </a:r>
            <a:r>
              <a:rPr lang="fa-IR" sz="2400" dirty="0" err="1"/>
              <a:t>می‌شود</a:t>
            </a:r>
            <a:r>
              <a:rPr lang="fa-IR" sz="2400" dirty="0"/>
              <a:t> و با استفاده از </a:t>
            </a:r>
            <a:r>
              <a:rPr lang="fa-IR" sz="2400" dirty="0" err="1"/>
              <a:t>داده‌ها</a:t>
            </a:r>
            <a:r>
              <a:rPr lang="fa-IR" sz="2400" dirty="0"/>
              <a:t> و </a:t>
            </a:r>
            <a:r>
              <a:rPr lang="fa-IR" sz="2400" dirty="0" err="1"/>
              <a:t>آموزش‌های</a:t>
            </a:r>
            <a:r>
              <a:rPr lang="fa-IR" sz="2400" dirty="0"/>
              <a:t> قبلی سعی </a:t>
            </a:r>
            <a:r>
              <a:rPr lang="fa-IR" sz="2400" dirty="0" err="1"/>
              <a:t>می‌کند</a:t>
            </a:r>
            <a:r>
              <a:rPr lang="fa-IR" sz="2400" dirty="0"/>
              <a:t> هوش انسانی را در یک کار خاص </a:t>
            </a:r>
            <a:r>
              <a:rPr lang="fa-IR" sz="2400" dirty="0" err="1"/>
              <a:t>شبیه‌سازی</a:t>
            </a:r>
            <a:r>
              <a:rPr lang="fa-IR" sz="2400" dirty="0"/>
              <a:t> کند. </a:t>
            </a: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AI </a:t>
            </a:r>
            <a:r>
              <a:rPr lang="fa-IR" sz="2400" dirty="0" err="1"/>
              <a:t>می‌توان</a:t>
            </a:r>
            <a:r>
              <a:rPr lang="fa-IR" sz="2400" dirty="0"/>
              <a:t> تصمیم انسان را در یک کار خاص تکرار کند و وضعیت </a:t>
            </a:r>
            <a:r>
              <a:rPr lang="fa-IR" sz="2400" dirty="0" err="1"/>
              <a:t>مشابه‌ای</a:t>
            </a:r>
            <a:r>
              <a:rPr lang="fa-IR" sz="2400" dirty="0"/>
              <a:t> را برای آن کار خاص ایجاد کند.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9E868-7566-46FA-8854-60E445C18710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311F2-1613-4933-87A1-506A141BD346}"/>
              </a:ext>
            </a:extLst>
          </p:cNvPr>
          <p:cNvSpPr txBox="1"/>
          <p:nvPr/>
        </p:nvSpPr>
        <p:spPr>
          <a:xfrm>
            <a:off x="11129682" y="6396333"/>
            <a:ext cx="94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2/15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690D6-109C-40FF-A9D2-F972D5EBA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429000"/>
            <a:ext cx="3439885" cy="342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756AC2-5C78-424F-AF93-B2F4AB471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"/>
            <a:ext cx="3439885" cy="342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0B597498-8FEC-40A9-B732-DF7527BDB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2697" y="4411661"/>
            <a:ext cx="1463675" cy="14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5606">
        <p:split orient="vert"/>
      </p:transition>
    </mc:Choice>
    <mc:Fallback>
      <p:transition spd="slow" advTm="35606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2393-B89C-4C4D-BB4F-ADBE57F9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245" y="367196"/>
            <a:ext cx="6766560" cy="768096"/>
          </a:xfrm>
        </p:spPr>
        <p:txBody>
          <a:bodyPr/>
          <a:lstStyle/>
          <a:p>
            <a:pPr algn="r" rtl="1"/>
            <a:r>
              <a:rPr lang="fa-IR" dirty="0"/>
              <a:t>مزایای هوش مصنوعی: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CC571-EB85-4509-BA56-71F857BB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8588" y="2075269"/>
            <a:ext cx="7656217" cy="4612401"/>
          </a:xfrm>
        </p:spPr>
        <p:txBody>
          <a:bodyPr/>
          <a:lstStyle/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</a:t>
            </a: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می‌تواند ویژگی‌هایی داشته باشد که از هیچ هوش انسانی نمی‌توان آن را انتظار داشت. ویژگی‌هایی مانند:</a:t>
            </a: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ar-S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۱- توان پردازش حجم وسیعی از داده‌ها با سرعتی بسیار بالاتر از انسان</a:t>
            </a: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ar-S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۲- فعالیت به طور شبانه روز و بدون خستگی و نیاز به استراحت</a:t>
            </a: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ar-S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۳- انجام کارهایی که برای انسان می‌تواند خطرناک یا دشوار باشد.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D58930-F087-4DA0-928E-E01B4B66E02F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51AFF-1B97-4677-B8B8-88B2AFABDF22}"/>
              </a:ext>
            </a:extLst>
          </p:cNvPr>
          <p:cNvSpPr txBox="1"/>
          <p:nvPr/>
        </p:nvSpPr>
        <p:spPr>
          <a:xfrm>
            <a:off x="11129682" y="6396333"/>
            <a:ext cx="94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3/15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1CE9D-3EE2-4427-8B97-D1552CFF9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29000"/>
            <a:ext cx="4468755" cy="3428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5546F1-C347-49D5-BFC8-69287B55B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882"/>
            <a:ext cx="4468755" cy="3456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9F5738-6CC9-4294-B9AC-A5C561D935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3211" y="4234543"/>
            <a:ext cx="1213756" cy="12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8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421">
        <p:split orient="vert"/>
      </p:transition>
    </mc:Choice>
    <mc:Fallback>
      <p:transition spd="slow" advTm="442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9666" y="1697036"/>
            <a:ext cx="8428339" cy="5797458"/>
          </a:xfrm>
        </p:spPr>
        <p:txBody>
          <a:bodyPr/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در کنار اینکه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</a:t>
            </a: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می‌تواند ویژگی‌های بالا را داشته باشد، اما معایبی را هم به همراه دارد. معایبی مانند:</a:t>
            </a: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ar-S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۱- هوش مصنوعی فاقد خلاقیت و شهودی است که انسان در اختیار دارد.</a:t>
            </a: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ar-S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۲-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</a:t>
            </a: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به برنامه‌ریزی‌ها و برنامه‌نویسی‌های خود متکی است و در صورتی که در شرایط کاملاً جدیدی قرار بگیرد نمی‌تواند مانند انسان تصمیم‌گیری کند.</a:t>
            </a: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ar-S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۳-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</a:t>
            </a: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بسیار وابسته به آموزشی است که به آن داده شده است و در صورت مشکل یا خطا در آن آموزش هوش مصنوعی هم دچار خطا خواهد شد.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1D58F25-1388-4DC6-AB88-0FD7D25D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3084" y="399145"/>
            <a:ext cx="4454922" cy="659264"/>
          </a:xfrm>
        </p:spPr>
        <p:txBody>
          <a:bodyPr/>
          <a:lstStyle/>
          <a:p>
            <a:pPr algn="r" rtl="1"/>
            <a:r>
              <a:rPr lang="fa-IR" dirty="0"/>
              <a:t>معایب هوش مصنوعی: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F4D8C-AED8-4D14-8A84-88BD1D56CC5E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C5E8E-6909-4F77-B140-10CFC78C9344}"/>
              </a:ext>
            </a:extLst>
          </p:cNvPr>
          <p:cNvSpPr txBox="1"/>
          <p:nvPr/>
        </p:nvSpPr>
        <p:spPr>
          <a:xfrm>
            <a:off x="11129682" y="6396333"/>
            <a:ext cx="94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4/15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4984C9-CF8C-467A-A7E3-97F99190F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7048" y="4519565"/>
            <a:ext cx="984704" cy="9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9166">
        <p:split orient="vert"/>
      </p:transition>
    </mc:Choice>
    <mc:Fallback>
      <p:transition spd="slow" advTm="49166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5FE1-2D1D-4427-9330-2D03B422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0867" y="379206"/>
            <a:ext cx="6514253" cy="588963"/>
          </a:xfrm>
        </p:spPr>
        <p:txBody>
          <a:bodyPr/>
          <a:lstStyle/>
          <a:p>
            <a:pPr algn="r" rtl="1"/>
            <a:r>
              <a:rPr lang="ar-S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هوش انسانی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Human Intelligence</a:t>
            </a:r>
            <a:r>
              <a:rPr lang="fa-I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S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چیست؟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8DF5C-F2DF-4F52-A2F4-A669D33A74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3867" y="2013938"/>
            <a:ext cx="8104904" cy="4793393"/>
          </a:xfrm>
        </p:spPr>
        <p:txBody>
          <a:bodyPr/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هوش انسان یک توانایی ذهنی برای استدلال، حل مسئله و یادگیری است. </a:t>
            </a:r>
            <a:endParaRPr lang="fa-I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a-I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این هوش به دلیل ماهیت کلی خود، عملکردهای شناختی مانند ادراک، توجه، حافظه، زبان و برنامه ریزی را با هم ترکیب می کند.</a:t>
            </a:r>
            <a:endParaRPr lang="fa-I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fa-I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 </a:t>
            </a:r>
            <a:r>
              <a:rPr lang="ar-S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از تجربیات گذشته و اعمال آن بر اساس موقعیت و محیط برای تصمیم‌گیری استفاده می‌کند.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C87657-0D65-4764-9C35-2024FCBE52CB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1A8DE-93EC-46A7-A88F-63FAD2FC80B9}"/>
              </a:ext>
            </a:extLst>
          </p:cNvPr>
          <p:cNvSpPr txBox="1"/>
          <p:nvPr/>
        </p:nvSpPr>
        <p:spPr>
          <a:xfrm>
            <a:off x="11129682" y="6396333"/>
            <a:ext cx="94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5/15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6F3455-1650-4EE7-A6C3-9677D058CC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6468" y="4722813"/>
            <a:ext cx="1322161" cy="132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6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1868">
        <p:split orient="vert"/>
      </p:transition>
    </mc:Choice>
    <mc:Fallback>
      <p:transition spd="slow" advTm="3186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53CB6-A892-40AD-9541-E8640739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706" y="304621"/>
            <a:ext cx="5164029" cy="520132"/>
          </a:xfrm>
        </p:spPr>
        <p:txBody>
          <a:bodyPr/>
          <a:lstStyle/>
          <a:p>
            <a:pPr algn="r" rtl="1"/>
            <a:r>
              <a:rPr lang="ar-SA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مزایای هوش انسانی</a:t>
            </a:r>
            <a:r>
              <a:rPr lang="fa-I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D9BA-23B8-4EAF-8F71-FCCF51143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448" y="1513635"/>
            <a:ext cx="7638288" cy="4599013"/>
          </a:xfrm>
        </p:spPr>
        <p:txBody>
          <a:bodyPr/>
          <a:lstStyle/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هوش انسانی ویژگی‌های منحصر به فردی دارد که تقلید آن توسط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</a:t>
            </a: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بسیار مشکل و در بسیاری مواقع نشدنی است. ویژگی‌هایی مانند:</a:t>
            </a: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ar-S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۱- دارای خلاقیت، شهود و هوش هیجانی بالایی است که نسبت به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</a:t>
            </a: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در سطح بسیار بالاتری قرار دارد.</a:t>
            </a: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ar-S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۲- سازگاری بسیار بالایی دارد و در شرایط جدید می‌تواند تصمیم‌های بهتری بگیرد و خود را سازگار کند.</a:t>
            </a: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ar-S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۳- می‌تواند در تصمیم‌گیری‌ها ملاحظات اخلاقی را به صورت جدی مدنظر قرار دهد.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1C22A2-18BE-4AD3-930E-63A388B2BBF3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3B627-B979-41C9-B43D-3617D6589F76}"/>
              </a:ext>
            </a:extLst>
          </p:cNvPr>
          <p:cNvSpPr txBox="1"/>
          <p:nvPr/>
        </p:nvSpPr>
        <p:spPr>
          <a:xfrm>
            <a:off x="11150531" y="6396335"/>
            <a:ext cx="94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6/15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B7C3C-6903-4239-811B-53E35E6E1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4267868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5CFD97-FDB3-4C57-9C7D-79FE015BD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267570" cy="3476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0740B7-1C7E-492B-B8AA-2D3BB55D1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43088" y="4813913"/>
            <a:ext cx="1060904" cy="10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3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338">
        <p:split orient="vert"/>
      </p:transition>
    </mc:Choice>
    <mc:Fallback>
      <p:transition spd="slow" advTm="4333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7E78-F332-4655-8BD8-2518645A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027" y="409109"/>
            <a:ext cx="6766560" cy="768096"/>
          </a:xfrm>
        </p:spPr>
        <p:txBody>
          <a:bodyPr/>
          <a:lstStyle/>
          <a:p>
            <a:pPr algn="r" rtl="1"/>
            <a:r>
              <a:rPr lang="fa-IR" sz="3200" b="1" dirty="0"/>
              <a:t>معایب هوش انسانی:</a:t>
            </a:r>
            <a:br>
              <a:rPr lang="fa-IR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AB088-BF6C-49D3-B1AB-424A1272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67" y="1436284"/>
            <a:ext cx="8781288" cy="4634315"/>
          </a:xfrm>
        </p:spPr>
        <p:txBody>
          <a:bodyPr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000" dirty="0"/>
              <a:t>هوش انسانی </a:t>
            </a:r>
            <a:r>
              <a:rPr lang="fa-IR" sz="2000" dirty="0" err="1"/>
              <a:t>محدودیت‌هایی</a:t>
            </a:r>
            <a:r>
              <a:rPr lang="fa-IR" sz="2000" dirty="0"/>
              <a:t> را هم به همراه دارد. که این </a:t>
            </a:r>
            <a:r>
              <a:rPr lang="fa-IR" sz="2000" dirty="0" err="1"/>
              <a:t>محدودیت‌ها</a:t>
            </a:r>
            <a:r>
              <a:rPr lang="fa-IR" sz="2000" dirty="0"/>
              <a:t> و معایب شامل موارد زیر هستند: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000" dirty="0"/>
              <a:t>۱- </a:t>
            </a:r>
            <a:r>
              <a:rPr lang="en-US" sz="2000" dirty="0"/>
              <a:t>HI </a:t>
            </a:r>
            <a:r>
              <a:rPr lang="fa-IR" sz="2000" dirty="0"/>
              <a:t>با توجه به </a:t>
            </a:r>
            <a:r>
              <a:rPr lang="fa-IR" sz="2000" dirty="0" err="1"/>
              <a:t>توانایی‌های</a:t>
            </a:r>
            <a:r>
              <a:rPr lang="fa-IR" sz="2000" dirty="0"/>
              <a:t> ذهنی و جسمی هر فرد محدود </a:t>
            </a:r>
            <a:r>
              <a:rPr lang="fa-IR" sz="2000" dirty="0" err="1"/>
              <a:t>می‌شود</a:t>
            </a:r>
            <a:r>
              <a:rPr lang="fa-IR" sz="2000" dirty="0"/>
              <a:t> و توانایی کار با حجم </a:t>
            </a:r>
            <a:r>
              <a:rPr lang="fa-IR" sz="2000" dirty="0" err="1"/>
              <a:t>داده‌ی</a:t>
            </a:r>
            <a:r>
              <a:rPr lang="fa-IR" sz="2000" dirty="0"/>
              <a:t> زیاد و در زمان محدود را ندارد.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000" dirty="0"/>
              <a:t>۲- با توجه به شرایط شخصی </a:t>
            </a:r>
            <a:r>
              <a:rPr lang="fa-IR" sz="2000" dirty="0" err="1"/>
              <a:t>می‌تواند</a:t>
            </a:r>
            <a:r>
              <a:rPr lang="fa-IR" sz="2000" dirty="0"/>
              <a:t> در </a:t>
            </a:r>
            <a:r>
              <a:rPr lang="fa-IR" sz="2000" dirty="0" err="1"/>
              <a:t>تصمیم‌گیری‌های</a:t>
            </a:r>
            <a:r>
              <a:rPr lang="fa-IR" sz="2000" dirty="0"/>
              <a:t> خود </a:t>
            </a:r>
            <a:r>
              <a:rPr lang="fa-IR" sz="2000" dirty="0" err="1"/>
              <a:t>سوگیری</a:t>
            </a:r>
            <a:r>
              <a:rPr lang="fa-IR" sz="2000" dirty="0"/>
              <a:t> داشته باشد و اشتباهات زیادی انجام دهد.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0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000" dirty="0"/>
              <a:t>۳- نیاز به استراحت دارد و </a:t>
            </a:r>
            <a:r>
              <a:rPr lang="fa-IR" sz="2000" dirty="0" err="1"/>
              <a:t>نمی‌تواند</a:t>
            </a:r>
            <a:r>
              <a:rPr lang="fa-IR" sz="2000" dirty="0"/>
              <a:t> به صورت مداوم کار کند و در ساعات مختلف هم کارایی یکسانی را به نمایش </a:t>
            </a:r>
            <a:r>
              <a:rPr lang="fa-IR" sz="2000" dirty="0" err="1"/>
              <a:t>نمی‌گذارد</a:t>
            </a:r>
            <a:r>
              <a:rPr lang="fa-IR" sz="2000" dirty="0"/>
              <a:t>.</a:t>
            </a:r>
          </a:p>
          <a:p>
            <a:pPr algn="r" rt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23B967-A9F1-47E2-8F24-8A1F83B17AA9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4FFBE-40B5-4ACB-B78F-086BCFAC8DB7}"/>
              </a:ext>
            </a:extLst>
          </p:cNvPr>
          <p:cNvSpPr txBox="1"/>
          <p:nvPr/>
        </p:nvSpPr>
        <p:spPr>
          <a:xfrm>
            <a:off x="11248565" y="6380983"/>
            <a:ext cx="10373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7/15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6263FE-9A7C-49F0-837C-470523FE8A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2153" y="4547350"/>
            <a:ext cx="1278618" cy="12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27477"/>
      </p:ext>
    </p:extLst>
  </p:cSld>
  <p:clrMapOvr>
    <a:masterClrMapping/>
  </p:clrMapOvr>
  <p:transition spd="slow" advTm="47169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D52F-2421-424D-A907-E36A99D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566" y="296100"/>
            <a:ext cx="8165592" cy="768096"/>
          </a:xfrm>
        </p:spPr>
        <p:txBody>
          <a:bodyPr/>
          <a:lstStyle/>
          <a:p>
            <a:pPr algn="r" rtl="1"/>
            <a:r>
              <a:rPr lang="fa-IR" sz="2800" b="1" dirty="0" err="1"/>
              <a:t>شباهت‌های</a:t>
            </a:r>
            <a:r>
              <a:rPr lang="fa-IR" sz="2800" b="1" dirty="0"/>
              <a:t> </a:t>
            </a:r>
            <a:r>
              <a:rPr lang="en-US" sz="2800" b="1" dirty="0"/>
              <a:t>AI </a:t>
            </a:r>
            <a:r>
              <a:rPr lang="fa-IR" sz="2800" b="1" dirty="0"/>
              <a:t>و </a:t>
            </a:r>
            <a:r>
              <a:rPr lang="en-US" sz="2800" b="1" dirty="0"/>
              <a:t>HI</a:t>
            </a:r>
            <a:r>
              <a:rPr lang="fa-IR" sz="2800" b="1" dirty="0"/>
              <a:t>:</a:t>
            </a:r>
            <a:br>
              <a:rPr lang="en-US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8B616E-F2A7-4E3A-A1E9-746ABC520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725333" y="1370246"/>
            <a:ext cx="8092440" cy="4700354"/>
          </a:xfrm>
        </p:spPr>
        <p:txBody>
          <a:bodyPr/>
          <a:lstStyle/>
          <a:p>
            <a:pPr algn="r" rtl="1"/>
            <a:r>
              <a:rPr lang="fa-IR" sz="2000" dirty="0"/>
              <a:t>با تمامی این تفاسیر </a:t>
            </a:r>
            <a:r>
              <a:rPr lang="fa-IR" sz="2000" dirty="0" err="1"/>
              <a:t>شباهت‌های</a:t>
            </a:r>
            <a:r>
              <a:rPr lang="fa-IR" sz="2000" dirty="0"/>
              <a:t> زیادی هم بین هوش مصنوعی و طبیعی وجود دارد. این </a:t>
            </a:r>
            <a:r>
              <a:rPr lang="fa-IR" sz="2000" dirty="0" err="1"/>
              <a:t>شباهت‌ها</a:t>
            </a:r>
            <a:r>
              <a:rPr lang="fa-IR" sz="2000" dirty="0"/>
              <a:t> شامل موارد زیر است:</a:t>
            </a:r>
          </a:p>
          <a:p>
            <a:pPr algn="r" rtl="1"/>
            <a:endParaRPr lang="fa-IR" sz="2000" dirty="0"/>
          </a:p>
          <a:p>
            <a:pPr algn="r" rtl="1"/>
            <a:endParaRPr lang="fa-IR" sz="2000" dirty="0"/>
          </a:p>
          <a:p>
            <a:pPr algn="r" rtl="1"/>
            <a:r>
              <a:rPr lang="fa-IR" sz="2000" dirty="0"/>
              <a:t>۱- هر دو </a:t>
            </a:r>
            <a:r>
              <a:rPr lang="fa-IR" sz="2000" dirty="0" err="1"/>
              <a:t>هوش‌ها</a:t>
            </a:r>
            <a:r>
              <a:rPr lang="fa-IR" sz="2000" dirty="0"/>
              <a:t> </a:t>
            </a:r>
            <a:r>
              <a:rPr lang="fa-IR" sz="2000" dirty="0" err="1"/>
              <a:t>می‌توانند</a:t>
            </a:r>
            <a:r>
              <a:rPr lang="fa-IR" sz="2000" dirty="0"/>
              <a:t> در طول زمان یاد بگیرند و عملکرد خود را بهبود ببخشند.</a:t>
            </a:r>
          </a:p>
          <a:p>
            <a:pPr algn="r" rtl="1"/>
            <a:endParaRPr lang="fa-IR" sz="2000" dirty="0"/>
          </a:p>
          <a:p>
            <a:pPr algn="r" rtl="1"/>
            <a:r>
              <a:rPr lang="fa-IR" sz="2000" dirty="0"/>
              <a:t>۲- هر دو </a:t>
            </a:r>
            <a:r>
              <a:rPr lang="fa-IR" sz="2000" dirty="0" err="1"/>
              <a:t>می‌توانند</a:t>
            </a:r>
            <a:r>
              <a:rPr lang="fa-IR" sz="2000" dirty="0"/>
              <a:t> مشکلات </a:t>
            </a:r>
            <a:r>
              <a:rPr lang="fa-IR" sz="2000" dirty="0" err="1"/>
              <a:t>پیچیده‌ای</a:t>
            </a:r>
            <a:r>
              <a:rPr lang="fa-IR" sz="2000" dirty="0"/>
              <a:t> را حل کنند و برای این مشکلات </a:t>
            </a:r>
            <a:r>
              <a:rPr lang="fa-IR" sz="2000" dirty="0" err="1"/>
              <a:t>تصمیم‌گیری</a:t>
            </a:r>
            <a:r>
              <a:rPr lang="fa-IR" sz="2000" dirty="0"/>
              <a:t> کنند.</a:t>
            </a:r>
          </a:p>
          <a:p>
            <a:pPr algn="r" rtl="1"/>
            <a:endParaRPr lang="fa-IR" sz="2000" dirty="0"/>
          </a:p>
          <a:p>
            <a:pPr algn="r" rtl="1"/>
            <a:r>
              <a:rPr lang="fa-IR" sz="2000" dirty="0"/>
              <a:t>۳- هر دو </a:t>
            </a:r>
            <a:r>
              <a:rPr lang="fa-IR" sz="2000" dirty="0" err="1"/>
              <a:t>می‌توانند</a:t>
            </a:r>
            <a:r>
              <a:rPr lang="fa-IR" sz="2000" dirty="0"/>
              <a:t> دنیای اطراف خود را درک، تفسیر و پردازش کنند.</a:t>
            </a:r>
          </a:p>
          <a:p>
            <a:pPr algn="r" rt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7E572-2C06-4E25-A270-40A3E7AD422B}"/>
              </a:ext>
            </a:extLst>
          </p:cNvPr>
          <p:cNvSpPr/>
          <p:nvPr/>
        </p:nvSpPr>
        <p:spPr>
          <a:xfrm>
            <a:off x="11008659" y="6396334"/>
            <a:ext cx="1183341" cy="461665"/>
          </a:xfrm>
          <a:prstGeom prst="rect">
            <a:avLst/>
          </a:prstGeom>
          <a:solidFill>
            <a:srgbClr val="D4D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47878-A21B-4531-ADD1-432FADA705C7}"/>
              </a:ext>
            </a:extLst>
          </p:cNvPr>
          <p:cNvSpPr txBox="1"/>
          <p:nvPr/>
        </p:nvSpPr>
        <p:spPr>
          <a:xfrm>
            <a:off x="11198648" y="6396335"/>
            <a:ext cx="123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8/15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8747C-035A-4F67-955D-9380D4A40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74"/>
          <a:stretch/>
        </p:blipFill>
        <p:spPr>
          <a:xfrm>
            <a:off x="0" y="-1"/>
            <a:ext cx="4005943" cy="3428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E8AAFB-C0AE-4514-9AA8-D78594F7B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1"/>
            <a:ext cx="4005419" cy="3431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EDD6DF-B489-4730-873C-249C15B3D4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35834" y="3720423"/>
            <a:ext cx="1267732" cy="12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47513"/>
      </p:ext>
    </p:extLst>
  </p:cSld>
  <p:clrMapOvr>
    <a:masterClrMapping/>
  </p:clrMapOvr>
  <p:transition spd="slow" advTm="40436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{180ACDC1-7AB4-49D5-AE9F-2C2F929168EE}tf78438558_win32</Template>
  <TotalTime>668</TotalTime>
  <Words>1225</Words>
  <Application>Microsoft Office PowerPoint</Application>
  <PresentationFormat>Widescreen</PresentationFormat>
  <Paragraphs>124</Paragraphs>
  <Slides>16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Sabon Next LT</vt:lpstr>
      <vt:lpstr>Office Theme</vt:lpstr>
      <vt:lpstr>PowerPoint Presentation</vt:lpstr>
      <vt:lpstr>سرفصل ها :</vt:lpstr>
      <vt:lpstr>هوش مصنوعی Artificial Intelligence چیست؟</vt:lpstr>
      <vt:lpstr>مزایای هوش مصنوعی:</vt:lpstr>
      <vt:lpstr>معایب هوش مصنوعی:</vt:lpstr>
      <vt:lpstr>هوش انسانی Human Intelligence  چیست؟ </vt:lpstr>
      <vt:lpstr>مزایای هوش انسانی: </vt:lpstr>
      <vt:lpstr>معایب هوش انسانی: </vt:lpstr>
      <vt:lpstr>شباهت‌های AI و HI: </vt:lpstr>
      <vt:lpstr> 10 تفاوت اصلی هوش مصنوعی و هوش انسان یا طبیعی: </vt:lpstr>
      <vt:lpstr>PowerPoint Presentation</vt:lpstr>
      <vt:lpstr>PowerPoint Presentation</vt:lpstr>
      <vt:lpstr>PowerPoint Presentation</vt:lpstr>
      <vt:lpstr>جمع‌بندی:  </vt:lpstr>
      <vt:lpstr>منابع: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whitewolf king</dc:creator>
  <cp:lastModifiedBy>whitewolf king</cp:lastModifiedBy>
  <cp:revision>49</cp:revision>
  <dcterms:created xsi:type="dcterms:W3CDTF">2023-11-24T13:40:34Z</dcterms:created>
  <dcterms:modified xsi:type="dcterms:W3CDTF">2023-12-29T14:34:46Z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